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6.png" ContentType="image/png"/>
  <Override PartName="/ppt/media/image4.png" ContentType="image/png"/>
  <Override PartName="/ppt/media/media22.mp3" ContentType="application/vnd.sun.star.media"/>
  <Override PartName="/ppt/media/image23.png" ContentType="image/png"/>
  <Override PartName="/ppt/media/image18.png" ContentType="image/png"/>
  <Override PartName="/ppt/media/media17.mp3" ContentType="application/vnd.sun.star.media"/>
  <Override PartName="/ppt/media/image21.png" ContentType="image/png"/>
  <Override PartName="/ppt/media/image19.png" ContentType="image/png"/>
  <Override PartName="/ppt/media/media14.mp3" ContentType="application/vnd.sun.star.media"/>
  <Override PartName="/ppt/media/image5.png" ContentType="image/png"/>
  <Override PartName="/ppt/media/image10.png" ContentType="image/png"/>
  <Override PartName="/ppt/media/image16.png" ContentType="image/png"/>
  <Override PartName="/ppt/media/media11.mp3" ContentType="application/vnd.sun.star.media"/>
  <Override PartName="/ppt/media/image3.jpeg" ContentType="image/jpeg"/>
  <Override PartName="/ppt/media/image15.png" ContentType="image/png"/>
  <Override PartName="/ppt/media/media8.mp3" ContentType="application/vnd.sun.star.media"/>
  <Override PartName="/ppt/media/image2.png" ContentType="image/png"/>
  <Override PartName="/ppt/media/media20.mp3" ContentType="application/vnd.sun.star.media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rcRect l="18400" t="0" r="5175" b="0"/>
          <a:stretch/>
        </p:blipFill>
        <p:spPr>
          <a:xfrm flipH="1">
            <a:off x="3904200" y="-360"/>
            <a:ext cx="5239800" cy="6856560"/>
          </a:xfrm>
          <a:prstGeom prst="rect">
            <a:avLst/>
          </a:prstGeom>
          <a:ln w="0">
            <a:noFill/>
          </a:ln>
        </p:spPr>
      </p:pic>
      <p:sp>
        <p:nvSpPr>
          <p:cNvPr id="1" name="Rectangle 5"/>
          <p:cNvSpPr/>
          <p:nvPr/>
        </p:nvSpPr>
        <p:spPr>
          <a:xfrm>
            <a:off x="0" y="-360"/>
            <a:ext cx="7408080" cy="6856560"/>
          </a:xfrm>
          <a:custGeom>
            <a:avLst/>
            <a:gdLst/>
            <a:ahLst/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>
            <a:off x="0" y="-360"/>
            <a:ext cx="7415280" cy="6856560"/>
          </a:xfrm>
          <a:custGeom>
            <a:avLst/>
            <a:gdLst/>
            <a:ahLst/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6811560" cy="3344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/>
          <p:cNvGrpSpPr/>
          <p:nvPr/>
        </p:nvGrpSpPr>
        <p:grpSpPr>
          <a:xfrm>
            <a:off x="439920" y="6248880"/>
            <a:ext cx="8263800" cy="336240"/>
            <a:chOff x="439920" y="6248880"/>
            <a:chExt cx="8263800" cy="336240"/>
          </a:xfrm>
        </p:grpSpPr>
        <p:sp>
          <p:nvSpPr>
            <p:cNvPr id="43" name="Straight Connector 7"/>
            <p:cNvSpPr/>
            <p:nvPr/>
          </p:nvSpPr>
          <p:spPr>
            <a:xfrm>
              <a:off x="43992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Straight Connector 8"/>
            <p:cNvSpPr/>
            <p:nvPr/>
          </p:nvSpPr>
          <p:spPr>
            <a:xfrm>
              <a:off x="551160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" name="Picture 10" descr=""/>
            <p:cNvPicPr/>
            <p:nvPr/>
          </p:nvPicPr>
          <p:blipFill>
            <a:blip r:embed="rId2"/>
            <a:stretch/>
          </p:blipFill>
          <p:spPr>
            <a:xfrm>
              <a:off x="4147920" y="6248880"/>
              <a:ext cx="846720" cy="33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8.mp3"/><Relationship Id="rId3" Type="http://schemas.microsoft.com/office/2007/relationships/media" Target="../media/media8.mp3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video" Target="../media/media11.mp3"/><Relationship Id="rId3" Type="http://schemas.microsoft.com/office/2007/relationships/media" Target="../media/media11.mp3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video" Target="../media/media14.mp3"/><Relationship Id="rId3" Type="http://schemas.microsoft.com/office/2007/relationships/media" Target="../media/media14.mp3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video" Target="../media/media17.mp3"/><Relationship Id="rId3" Type="http://schemas.microsoft.com/office/2007/relationships/media" Target="../media/media17.mp3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video" Target="../media/media20.mp3"/><Relationship Id="rId3" Type="http://schemas.microsoft.com/office/2007/relationships/media" Target="../media/media20.mp3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22.mp3"/><Relationship Id="rId2" Type="http://schemas.microsoft.com/office/2007/relationships/media" Target="../media/media22.mp3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38640" y="3325320"/>
            <a:ext cx="5572080" cy="91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404040"/>
                </a:solidFill>
                <a:latin typeface="Arial"/>
                <a:ea typeface="Arial"/>
              </a:rPr>
              <a:t>Project – Smartphone Trucker Tracker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38640" y="4375080"/>
            <a:ext cx="5572080" cy="81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Problem Contextualization</a:t>
            </a:r>
            <a:br/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Adam Coetzee - 29982995</a:t>
            </a:r>
            <a:endParaRPr b="0" lang="en-GB" sz="24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System components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900000" y="1244880"/>
            <a:ext cx="7228800" cy="487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Technologies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480" cy="45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513360" y="1080000"/>
            <a:ext cx="8090280" cy="467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42720" y="3121920"/>
            <a:ext cx="8498520" cy="285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10" name="TextBox 4"/>
          <p:cNvSpPr/>
          <p:nvPr/>
        </p:nvSpPr>
        <p:spPr>
          <a:xfrm>
            <a:off x="360000" y="1065960"/>
            <a:ext cx="829224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System deployed (and tested) to a Linux VPS in docker containers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required variables are logged (location accurate to 20m)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I/O server and web application maintain indefinite up-time (100%)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testing required on Android Application, but runs well on Android 10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Further improvements to robustness and up-time can make this solution more reliable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Future expansion could include: 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Added integration with on-board vehicle sensors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Improved algorithms and data processing for more accurate readings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Appealling solution for companies who want to use multipurpose devices, with cost-saving potential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Smartphone Application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280" cy="302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 be used by truckers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Log sensor data every 2 minutes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Send data to online server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 responsible for generating reports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3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6880" cy="177948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360" y="-3240"/>
            <a:ext cx="728640" cy="72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I/O Server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280" cy="302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High speed interface between smartphone application and data store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Capable of handling many requests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Only meant for data transfer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7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6880" cy="177948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8640" cy="72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Data Store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280" cy="302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Storage Structure for trucking logs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Should be suited for many records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Compatiblity with system components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21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6880" cy="17794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8640" cy="72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8" dur="1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280" cy="302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store access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processing – generate daily reports: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locations travelled to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Transit Times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Stopping times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Speed etc.</a:t>
            </a:r>
            <a:endParaRPr b="0" lang="en-GB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Server requests to web application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25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6880" cy="177948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8640" cy="72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24" dur="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Web Application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280" cy="302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User Interface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Access reports about truckers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29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6880" cy="177948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360" y="-3240"/>
            <a:ext cx="728640" cy="72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30" dur="1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560" y="1049760"/>
            <a:ext cx="8342280" cy="49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Deliverables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Smartphone Application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Web Application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Necessary supporting backend</a:t>
            </a:r>
            <a:endParaRPr b="0" lang="en-GB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Benefits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Improved monitoring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Potential optimization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3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13560" y="360"/>
            <a:ext cx="728640" cy="72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31" dur="indefinite" restart="never" nodeType="tmRoot">
          <p:childTnLst>
            <p:seq>
              <p:cTn id="32" restart="whenNotActive" nodeType="interactiveSeq" fill="hold">
                <p:stCondLst>
                  <p:cond delay="0" evt="onClick">
                    <p:tgtEl>
                      <p:spTgt spid="133"/>
                    </p:tgtEl>
                  </p:cond>
                </p:stCondLst>
                <p:childTnLst>
                  <p:par>
                    <p:cTn id="33" fill="hold">
                      <p:stCondLst>
                        <p:cond delay="0" evt="onClick">
                          <p:tgtEl>
                            <p:spTgt spid="133"/>
                          </p:tgtEl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36" dur="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What is Fleet Tracker? Why is it important?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480" cy="45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full-stack live tracking solution using Android devices to track Truckers in a fleet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Provides managers of trucking companies a means to ensure truckers are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to the correct 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 stopping for excessive amounts of time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appropriately, in a steady manner at adequate speeds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Tracks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acceleration, altitude, location and speed</a:t>
            </a:r>
            <a:endParaRPr b="0" lang="en-GB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Such information allows managers to ensure efficiency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Background – Trucking Industry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480" cy="45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Trucking is essential for the economy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Fleets carry cargo over far distances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Misbehaving truckers are detrimental: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Excessive stop times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Unsafe driving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Managers can’t monitor them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means of tracking is required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What to track?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480" cy="45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Rapid acceleration/braking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Altitude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Optimization analysis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Correct locations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Taking optimal routes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Speed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Obeying traffic laws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optimal speeds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How to track? - Sensors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480" cy="45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Accelerometers provide raw data with gravity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High pass filtering to remove gravity bias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Sensor fusion: gyroscopes/magnetometers can clear gravity bias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Altitude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GPS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GPS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Speed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On-board vehicle speedometer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 delta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IoT devices come with sensor suites 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Problem Statement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182160" y="1785600"/>
            <a:ext cx="8457480" cy="45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Synthesize a tracking system for companies to track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Acceleration, Altitude, Location and Speed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captured with an IoT device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Continuously (or periodically) upload data to a central storage location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 an interface for managers to access this data, in a processed form which can be easily interpreted.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Hypothesis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900000"/>
            <a:ext cx="9143280" cy="203868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180000" y="3060000"/>
            <a:ext cx="8639640" cy="31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On-board smartphone sensors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I/O server receives log data from multiple devices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Data stored in Data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Web server performs back-end logic serving web pages to web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Front end of web application renders web pages to manager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Objective: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Use logged data to generate detailed reports conveying useful information to managers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Benefit: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Managers can ensure efficient and proper operation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42720" y="18000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Requirements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340560" y="540000"/>
            <a:ext cx="8459640" cy="57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Smartphone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Identity Control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Log </a:t>
            </a:r>
            <a:r>
              <a:rPr b="1" lang="en-GB" sz="1800" spc="-1" strike="noStrike">
                <a:latin typeface="Arial"/>
              </a:rPr>
              <a:t>Acceleration, Altitude, Location and Speed every 2 minutes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Upload log data: Continuously or on request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Store log data locally until it can be transmitted to central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Logging must take place in the background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I/O Server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Allow multiple Smartphone devices to simultaneously connect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Identity verification and control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Transmit log data into the central database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Data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High performance data storage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Web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Support multiple managers and truckers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Generate detailed trip information about each trucker: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Start/Stop Locations with corresponding times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Delay between trips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Display acceleration, altitude &amp; location data for analysis 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2720" y="180000"/>
            <a:ext cx="8457480" cy="8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Literature Review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340560" y="540000"/>
            <a:ext cx="8459640" cy="57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Powerpoint_1024x768</Template>
  <TotalTime>814</TotalTime>
  <Application>LibreOffice/7.2.1.2$Linux_X86_64 LibreOffice_project/20$Build-2</Application>
  <AppVersion>15.0000</AppVersion>
  <Company>North-West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2017-11-29T06:26:38Z</dcterms:created>
  <dc:creator>Hewlett-Packard Company</dc:creator>
  <dc:description/>
  <dc:language>en-GB</dc:language>
  <cp:lastModifiedBy/>
  <dcterms:modified xsi:type="dcterms:W3CDTF">2021-11-07T13:59:52Z</dcterms:modified>
  <cp:revision>361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  <property fmtid="{D5CDD505-2E9C-101B-9397-08002B2CF9AE}" pid="4" name="PresentationFormat">
    <vt:lpwstr>On-screen Show (4:3)</vt:lpwstr>
  </property>
  <property fmtid="{D5CDD505-2E9C-101B-9397-08002B2CF9AE}" pid="5" name="Slides">
    <vt:r8>11</vt:r8>
  </property>
</Properties>
</file>